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259" r:id="rId2"/>
    <p:sldId id="323" r:id="rId3"/>
    <p:sldId id="302" r:id="rId4"/>
    <p:sldId id="340" r:id="rId5"/>
    <p:sldId id="341" r:id="rId6"/>
    <p:sldId id="342" r:id="rId7"/>
    <p:sldId id="343" r:id="rId8"/>
    <p:sldId id="347" r:id="rId9"/>
    <p:sldId id="348" r:id="rId10"/>
    <p:sldId id="345" r:id="rId11"/>
    <p:sldId id="346" r:id="rId12"/>
    <p:sldId id="349" r:id="rId13"/>
    <p:sldId id="350" r:id="rId14"/>
    <p:sldId id="351" r:id="rId15"/>
    <p:sldId id="353" r:id="rId16"/>
    <p:sldId id="354" r:id="rId17"/>
    <p:sldId id="352" r:id="rId18"/>
    <p:sldId id="357" r:id="rId19"/>
    <p:sldId id="356" r:id="rId20"/>
    <p:sldId id="358" r:id="rId21"/>
    <p:sldId id="359" r:id="rId22"/>
    <p:sldId id="355" r:id="rId23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Fira Sans" panose="020B0503050000020004" pitchFamily="34" charset="0"/>
      <p:regular r:id="rId30"/>
      <p:bold r:id="rId31"/>
      <p:italic r:id="rId32"/>
      <p:boldItalic r:id="rId33"/>
    </p:embeddedFont>
    <p:embeddedFont>
      <p:font typeface="Fira Sans Book" panose="020B0503050000020004" pitchFamily="34" charset="0"/>
      <p:regular r:id="rId34"/>
      <p: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811B"/>
    <a:srgbClr val="006FBA"/>
    <a:srgbClr val="FFFFFF"/>
    <a:srgbClr val="D0CECE"/>
    <a:srgbClr val="00A499"/>
    <a:srgbClr val="D8E9DF"/>
    <a:srgbClr val="4472C4"/>
    <a:srgbClr val="FFFFE6"/>
    <a:srgbClr val="00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9" autoAdjust="0"/>
    <p:restoredTop sz="80733" autoAdjust="0"/>
  </p:normalViewPr>
  <p:slideViewPr>
    <p:cSldViewPr snapToGrid="0">
      <p:cViewPr varScale="1">
        <p:scale>
          <a:sx n="86" d="100"/>
          <a:sy n="86" d="100"/>
        </p:scale>
        <p:origin x="11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2914" y="6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0C1D309-55E9-462F-998C-6C03EDBEFB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83DC36-CCA5-45D8-AF96-690A95BB1A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20891-CB36-42FB-BB5D-8EE4ADC66E4F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50EC3-8129-40CC-B439-3905CA26083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B9AE8D-F542-4953-A687-62FD88770DF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7ED35-6413-40EA-AE76-96AC74A5A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3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jpeg>
</file>

<file path=ppt/media/image3.png>
</file>

<file path=ppt/media/image4.gif>
</file>

<file path=ppt/media/image5.gif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9F8B74-031D-499D-81FD-AF72FF017BD3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EF932-75D1-476C-8DA0-DF5E5F493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4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83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2914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2640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8848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40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66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what do we associate with digital transformation/DSM?</a:t>
            </a:r>
          </a:p>
          <a:p>
            <a:pPr marL="171450" indent="-171450">
              <a:buFontTx/>
              <a:buChar char="-"/>
            </a:pPr>
            <a:r>
              <a:rPr lang="en-US" dirty="0"/>
              <a:t>Is that all new? Is this change the first?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224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53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what do we associate with digital transformation/DSM?</a:t>
            </a:r>
          </a:p>
          <a:p>
            <a:pPr marL="171450" indent="-171450">
              <a:buFontTx/>
              <a:buChar char="-"/>
            </a:pPr>
            <a:r>
              <a:rPr lang="en-US" dirty="0"/>
              <a:t>Is that all new? Is this change the first?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29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sz="2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Intel® </a:t>
            </a:r>
            <a:r>
              <a:rPr lang="en-US" sz="24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Cilk</a:t>
            </a:r>
            <a:r>
              <a:rPr lang="en-US" sz="2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™ Plus - an extension to the C and C++ languages to support data and task parallelism - is being deprecated in the 2018 release of Intel® Software Development Tools. </a:t>
            </a:r>
          </a:p>
          <a:p>
            <a:pPr marL="342900" indent="-342900">
              <a:buFontTx/>
              <a:buChar char="-"/>
            </a:pPr>
            <a:r>
              <a:rPr lang="en-US" sz="2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 of fast development in the field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101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255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304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29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EF932-75D1-476C-8DA0-DF5E5F493E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905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7BB8A-D810-41E7-8D4E-E2EB633F99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12FD64-9B58-4ABB-8584-94C317A17E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58203-4C78-4FC5-93B7-39174C121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A976B-B733-4B59-B7AA-F34E50F3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020E7-8DAB-4669-819E-08DEF6A46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65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178CF-E7DC-47A0-AF29-1285CEE92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6F3572-6931-44D3-8938-5BCF12B96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A1455-24E4-49C8-A990-D28A294FA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22B45-F0CA-483F-93E5-9A7454728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ED411-DF9F-49CE-B98D-4453D5DB3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5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88E28D-DA4B-4A94-8F3E-8C41DA144B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7F373-0DB3-4EB1-B863-07A8E7148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DA661-5310-4746-AB0A-6835E2C81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4B654-C175-48B1-9CAA-7BEC460AE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ECB12-D7CD-4856-8A8C-C17D3B22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95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95BEC-8DC8-42C7-98C5-2EB69332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D193-6F81-47A7-A445-6C4C2C428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0EC0D-E2DD-4BD6-AAB7-57C14A382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1314A-19D7-4F05-A2D3-1ADB7903A535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C6804-CFA7-470E-936C-F323B491F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47F48-A41D-4AFE-991E-91591FFCC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5ED77-B299-4C15-97A4-C66DB4D93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80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59E30-9D4D-44C7-97F9-B8BC0AAB2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827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0375-BFA4-4A7B-AF30-B3DC79E3E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Fira Sans Book" panose="020B0503050000020004" pitchFamily="34" charset="0"/>
              </a:defRPr>
            </a:lvl1pPr>
            <a:lvl2pPr>
              <a:defRPr baseline="0">
                <a:latin typeface="Fira Sans Book" panose="020B0503050000020004" pitchFamily="34" charset="0"/>
              </a:defRPr>
            </a:lvl2pPr>
            <a:lvl3pPr>
              <a:defRPr baseline="0">
                <a:latin typeface="Fira Sans Book" panose="020B0503050000020004" pitchFamily="34" charset="0"/>
              </a:defRPr>
            </a:lvl3pPr>
            <a:lvl4pPr>
              <a:defRPr baseline="0">
                <a:latin typeface="Fira Sans Book" panose="020B0503050000020004" pitchFamily="34" charset="0"/>
              </a:defRPr>
            </a:lvl4pPr>
            <a:lvl5pPr>
              <a:defRPr baseline="0">
                <a:latin typeface="Fira Sans Book" panose="020B05030500000200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53907-0DED-48DC-8CDC-C9463AC58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B2619-4806-4E22-B631-7B66B80F0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4E1F4-C899-41CF-A8C6-22D4254D3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8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6F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D45A4-0A94-4E76-973C-2CBAA26B1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82326-28DD-4909-BD63-347C64403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35E0C-DF56-4AD4-8743-506C108E5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4803F-2318-464D-B9C1-82AE28D0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F0C43-FBF6-4643-A3BC-8E19CE5A2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22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1F2F-B891-4452-8A75-13D5BD64E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AA7BB-5E3C-417B-8EA7-06B3B22926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20598-D652-4A3C-BC73-8D232909C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1C844-7659-4C66-A4FA-A093971E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14A307-1D5B-4639-A9F9-26C814B71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DE65E-41A6-4BDB-B021-B62E73EC5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56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9960C-7E48-47EE-9E81-D2B3540A2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AAB35-000E-4988-AEB0-EFFFA59AA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AC393-4EA6-45ED-B8A5-ECD716480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4936E6-A4B1-4A26-BC85-FB486ED103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C07AA0-8B8F-4C71-80A6-7A4938099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598830-88BA-4968-8225-4A152979B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5BDB88-E3D1-4F59-9929-233CFBB13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708D7D-9AC3-4357-BFA2-A95F91F0C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80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FB87C-F525-4A1D-9581-9CAB28ADC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D0DF9A-6F4F-49FA-89E0-D9DA1745C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BF57C1-F6B1-4312-AC14-D263B1BE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DE8699-D5B8-4B4C-993A-23A02E610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06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345C9B-93D2-41A5-A3FC-5FDF5A15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BE02E2-1CE2-4CB3-92BD-33EF62F5B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63705D-C980-4558-A655-C52DD0CBF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6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ED01E-60CA-4698-B3A7-D2E85FC13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AC31A-88F6-4F1F-B49E-488C802FF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5E67C-798F-4E1C-A7C3-D0B66E96C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E05ECF-E364-4212-ADFE-5953AFCF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B90466-0ECA-4846-BEE0-D4A9BEF62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1A9A6-D7A7-449C-994D-BF7683E2B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18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49C35-813E-44E4-AE18-3608AB3E6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F1FE2E-5C84-4BB2-9F45-B4794F22EA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77074A-308C-4B30-9171-58BD9DD201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0C6EF9-30FD-4D00-A7E1-F3D092414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51DEA0-C9EC-4BF0-BAE9-10A7C5133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4409F-9947-414F-9036-4E64E7732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77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F13E4B-C58D-49D1-B118-A23BC06A4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3285D-1004-467A-878C-6F85EDD8B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1CC7-BC6B-4B74-8B6E-F033FCAB65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72AC6-8724-4A85-B510-93FEE1FC801D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7FFEE-1D8C-4047-BCB2-6C9C0261B6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4C9D1-01F1-4DFE-9606-57B6E1AD0F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2A291-6E9A-4BAD-A852-F3FF1470F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70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5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B811B"/>
          </a:solidFill>
          <a:latin typeface="Fira Sans Book" panose="020B0503050000020004" pitchFamily="34" charset="0"/>
          <a:ea typeface="Fira Sans Book" panose="020B05030500000200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E4719E0-5B26-424B-99FE-28BEE15BFB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4"/>
          <a:stretch/>
        </p:blipFill>
        <p:spPr bwMode="auto">
          <a:xfrm>
            <a:off x="0" y="0"/>
            <a:ext cx="12192000" cy="687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F41991-CBFD-4181-9547-D1AC45332C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6449" y="3183581"/>
            <a:ext cx="4343977" cy="183405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Parallel 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Distributed </a:t>
            </a:r>
            <a:r>
              <a:rPr lang="en-US" sz="40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Systems </a:t>
            </a:r>
            <a:r>
              <a:rPr lang="en-US" sz="4000" dirty="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00F6B4-17F2-491F-846B-4816627E4E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51238" y="5414377"/>
            <a:ext cx="3410416" cy="98168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Pavel Krömer, 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Dept. of Computer Science, 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VSB – Technical University of Ostrava</a:t>
            </a:r>
          </a:p>
        </p:txBody>
      </p:sp>
      <p:cxnSp>
        <p:nvCxnSpPr>
          <p:cNvPr id="2053" name="Straight Connector 7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ED5BF85-0D89-4466-A593-4C4EE9991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382" y="5177184"/>
            <a:ext cx="755871" cy="109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765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65221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3000" dirty="0"/>
              <a:t>Pros and cons</a:t>
            </a:r>
          </a:p>
          <a:p>
            <a:endParaRPr lang="en-US" sz="2600" dirty="0"/>
          </a:p>
          <a:p>
            <a:r>
              <a:rPr lang="en-US" sz="2600" dirty="0"/>
              <a:t>Advantages</a:t>
            </a:r>
          </a:p>
          <a:p>
            <a:pPr lvl="1"/>
            <a:r>
              <a:rPr lang="en-US" dirty="0"/>
              <a:t>Global address space provides a </a:t>
            </a:r>
            <a:r>
              <a:rPr lang="en-US" dirty="0">
                <a:solidFill>
                  <a:srgbClr val="EB811B"/>
                </a:solidFill>
              </a:rPr>
              <a:t>user-friendly </a:t>
            </a:r>
            <a:r>
              <a:rPr lang="en-US" dirty="0"/>
              <a:t>programming access to memory</a:t>
            </a:r>
          </a:p>
          <a:p>
            <a:pPr lvl="1"/>
            <a:r>
              <a:rPr lang="en-US" dirty="0">
                <a:solidFill>
                  <a:srgbClr val="EB811B"/>
                </a:solidFill>
              </a:rPr>
              <a:t>Data sharing </a:t>
            </a:r>
            <a:r>
              <a:rPr lang="en-US" dirty="0"/>
              <a:t>between tasks is both </a:t>
            </a:r>
            <a:r>
              <a:rPr lang="en-US" dirty="0">
                <a:solidFill>
                  <a:srgbClr val="EB811B"/>
                </a:solidFill>
              </a:rPr>
              <a:t>fast and uniform </a:t>
            </a:r>
            <a:r>
              <a:rPr lang="en-US" dirty="0"/>
              <a:t>due to the proximity of memory to CPUs</a:t>
            </a:r>
          </a:p>
          <a:p>
            <a:endParaRPr lang="en-US" dirty="0"/>
          </a:p>
          <a:p>
            <a:r>
              <a:rPr lang="en-US" sz="2600" dirty="0"/>
              <a:t>Disadvantages</a:t>
            </a:r>
          </a:p>
          <a:p>
            <a:pPr lvl="1"/>
            <a:r>
              <a:rPr lang="en-US" dirty="0">
                <a:solidFill>
                  <a:srgbClr val="EB811B"/>
                </a:solidFill>
              </a:rPr>
              <a:t>Lack of scalability between memory and CPUs</a:t>
            </a:r>
            <a:r>
              <a:rPr lang="en-US" dirty="0"/>
              <a:t>. Adding more CPUs can geometrically increases traffic on the shared memory-CPU path, and for cache coherent systems, geometrically increase traffic associated with cache/memory management</a:t>
            </a:r>
          </a:p>
          <a:p>
            <a:pPr lvl="1"/>
            <a:r>
              <a:rPr lang="en-US" dirty="0">
                <a:solidFill>
                  <a:srgbClr val="EB811B"/>
                </a:solidFill>
              </a:rPr>
              <a:t>Programmer responsibility </a:t>
            </a:r>
            <a:r>
              <a:rPr lang="en-US" dirty="0"/>
              <a:t>for synchronization constructs that ensure "correct" access of global memory.</a:t>
            </a:r>
          </a:p>
        </p:txBody>
      </p:sp>
    </p:spTree>
    <p:extLst>
      <p:ext uri="{BB962C8B-B14F-4D97-AF65-F5344CB8AC3E}">
        <p14:creationId xmlns:p14="http://schemas.microsoft.com/office/powerpoint/2010/main" val="557373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1A15CA7-0BD1-447F-8FAD-D31F643154DA}"/>
              </a:ext>
            </a:extLst>
          </p:cNvPr>
          <p:cNvSpPr txBox="1">
            <a:spLocks/>
          </p:cNvSpPr>
          <p:nvPr/>
        </p:nvSpPr>
        <p:spPr>
          <a:xfrm>
            <a:off x="734255" y="3178252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endParaRPr lang="cs-CZ" sz="4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1412D8-23CB-41C6-9B80-D865CDF7FAC3}"/>
              </a:ext>
            </a:extLst>
          </p:cNvPr>
          <p:cNvSpPr txBox="1">
            <a:spLocks/>
          </p:cNvSpPr>
          <p:nvPr/>
        </p:nvSpPr>
        <p:spPr>
          <a:xfrm>
            <a:off x="902206" y="4243873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endParaRPr lang="cs-CZ" sz="4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CA9A4C-B77E-4650-9BF5-91CAF46CE248}"/>
              </a:ext>
            </a:extLst>
          </p:cNvPr>
          <p:cNvSpPr txBox="1">
            <a:spLocks/>
          </p:cNvSpPr>
          <p:nvPr/>
        </p:nvSpPr>
        <p:spPr>
          <a:xfrm>
            <a:off x="808900" y="2112631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r>
              <a:rPr lang="en-US" sz="4400" dirty="0"/>
              <a:t>Programming shared memory systems</a:t>
            </a:r>
            <a:endParaRPr lang="cs-CZ" sz="4400" dirty="0"/>
          </a:p>
        </p:txBody>
      </p:sp>
    </p:spTree>
    <p:extLst>
      <p:ext uri="{BB962C8B-B14F-4D97-AF65-F5344CB8AC3E}">
        <p14:creationId xmlns:p14="http://schemas.microsoft.com/office/powerpoint/2010/main" val="1433534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65221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dirty="0"/>
              <a:t>Basic considerations</a:t>
            </a:r>
          </a:p>
          <a:p>
            <a:r>
              <a:rPr lang="en-US" sz="2600" dirty="0"/>
              <a:t>ability to execute </a:t>
            </a:r>
            <a:r>
              <a:rPr lang="en-US" sz="2600" dirty="0">
                <a:solidFill>
                  <a:srgbClr val="EB811B"/>
                </a:solidFill>
              </a:rPr>
              <a:t>data </a:t>
            </a:r>
            <a:r>
              <a:rPr lang="en-US" sz="2600" dirty="0"/>
              <a:t>vs. </a:t>
            </a:r>
            <a:r>
              <a:rPr lang="en-US" sz="2600" dirty="0">
                <a:solidFill>
                  <a:srgbClr val="EB811B"/>
                </a:solidFill>
              </a:rPr>
              <a:t>task parallel </a:t>
            </a:r>
            <a:r>
              <a:rPr lang="en-US" sz="2600" dirty="0"/>
              <a:t>programs</a:t>
            </a:r>
          </a:p>
          <a:p>
            <a:r>
              <a:rPr lang="en-US" sz="2600" dirty="0"/>
              <a:t>SIMD vs. MIMD (</a:t>
            </a:r>
            <a:r>
              <a:rPr lang="en-US" sz="2600" dirty="0" err="1"/>
              <a:t>wrt</a:t>
            </a:r>
            <a:r>
              <a:rPr lang="en-US" sz="2600" dirty="0"/>
              <a:t>. SPMD)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High-level strategies</a:t>
            </a:r>
          </a:p>
          <a:p>
            <a:r>
              <a:rPr lang="en-US" sz="2600" dirty="0"/>
              <a:t>use of some low or high-level mechanism for multi-process and/or multi-thread parallel computation</a:t>
            </a:r>
          </a:p>
          <a:p>
            <a:r>
              <a:rPr lang="en-US" sz="2600" dirty="0"/>
              <a:t>communication usually (but not exclusively) through shared memory</a:t>
            </a:r>
          </a:p>
          <a:p>
            <a:r>
              <a:rPr lang="en-US" sz="2600" dirty="0"/>
              <a:t>open multiprocessing (</a:t>
            </a:r>
            <a:r>
              <a:rPr lang="en-US" sz="2600" dirty="0">
                <a:solidFill>
                  <a:srgbClr val="EB811B"/>
                </a:solidFill>
              </a:rPr>
              <a:t>OpenMP</a:t>
            </a:r>
            <a:r>
              <a:rPr lang="en-US" sz="2600" dirty="0"/>
              <a:t>)</a:t>
            </a:r>
          </a:p>
          <a:p>
            <a:endParaRPr lang="en-US" sz="2600" dirty="0"/>
          </a:p>
          <a:p>
            <a:pPr marL="0" indent="0">
              <a:buNone/>
            </a:pPr>
            <a:r>
              <a:rPr lang="en-US" sz="2600" dirty="0"/>
              <a:t>+ a plethora of platform/language/domain specific tools</a:t>
            </a:r>
          </a:p>
        </p:txBody>
      </p:sp>
      <p:pic>
        <p:nvPicPr>
          <p:cNvPr id="1026" name="Picture 2" descr="Image result for intel tbb">
            <a:extLst>
              <a:ext uri="{FF2B5EF4-FFF2-40B4-BE49-F238E27FC236}">
                <a16:creationId xmlns:a16="http://schemas.microsoft.com/office/drawing/2014/main" id="{94B22182-FEBA-42E0-A1F0-5F9CE64E7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5532" y="5679732"/>
            <a:ext cx="1145031" cy="114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openmp">
            <a:extLst>
              <a:ext uri="{FF2B5EF4-FFF2-40B4-BE49-F238E27FC236}">
                <a16:creationId xmlns:a16="http://schemas.microsoft.com/office/drawing/2014/main" id="{6570E252-BC99-4663-ABB1-7432A2070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0047" y="494508"/>
            <a:ext cx="35052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c++11">
            <a:extLst>
              <a:ext uri="{FF2B5EF4-FFF2-40B4-BE49-F238E27FC236}">
                <a16:creationId xmlns:a16="http://schemas.microsoft.com/office/drawing/2014/main" id="{0F345FB7-5222-4616-A144-95BFCFD5A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221" y="5942919"/>
            <a:ext cx="1682286" cy="84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google go">
            <a:extLst>
              <a:ext uri="{FF2B5EF4-FFF2-40B4-BE49-F238E27FC236}">
                <a16:creationId xmlns:a16="http://schemas.microsoft.com/office/drawing/2014/main" id="{E591D14F-A8B7-4702-9C30-DFA5744C5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8956" y="5983620"/>
            <a:ext cx="2129702" cy="84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B37C853-6198-4D63-91A5-07EB5E656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140" y="5718143"/>
            <a:ext cx="4126787" cy="1290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B2BED6-0D48-418B-A370-38F4EDCE23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6038438"/>
            <a:ext cx="2738189" cy="7384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FD6D67-A317-4BEB-BED8-635FEF567C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44325" y="4987070"/>
            <a:ext cx="2574275" cy="642264"/>
          </a:xfrm>
          <a:prstGeom prst="rect">
            <a:avLst/>
          </a:prstGeom>
        </p:spPr>
      </p:pic>
      <p:pic>
        <p:nvPicPr>
          <p:cNvPr id="1038" name="Picture 14" descr="Image result for cilk plus">
            <a:extLst>
              <a:ext uri="{FF2B5EF4-FFF2-40B4-BE49-F238E27FC236}">
                <a16:creationId xmlns:a16="http://schemas.microsoft.com/office/drawing/2014/main" id="{B2C9DE55-2238-4D4B-8B39-B2D2DAE03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699" y="5610280"/>
            <a:ext cx="2285117" cy="129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&quot;Not Allowed&quot; Symbol 6">
            <a:extLst>
              <a:ext uri="{FF2B5EF4-FFF2-40B4-BE49-F238E27FC236}">
                <a16:creationId xmlns:a16="http://schemas.microsoft.com/office/drawing/2014/main" id="{5168B551-69F0-4EC9-93EA-0169B701A56B}"/>
              </a:ext>
            </a:extLst>
          </p:cNvPr>
          <p:cNvSpPr/>
          <p:nvPr/>
        </p:nvSpPr>
        <p:spPr>
          <a:xfrm>
            <a:off x="9418879" y="5686782"/>
            <a:ext cx="1097280" cy="1097280"/>
          </a:xfrm>
          <a:prstGeom prst="noSmoking">
            <a:avLst/>
          </a:prstGeom>
          <a:solidFill>
            <a:srgbClr val="EB811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3945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123827"/>
            <a:ext cx="10515600" cy="1325563"/>
          </a:xfrm>
        </p:spPr>
        <p:txBody>
          <a:bodyPr/>
          <a:lstStyle/>
          <a:p>
            <a:r>
              <a:rPr lang="en-US" dirty="0"/>
              <a:t>Open Multiprocessing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dirty="0"/>
              <a:t>Industry standard API for C/C++ and Fortran shared memory parallel programming</a:t>
            </a:r>
          </a:p>
          <a:p>
            <a:r>
              <a:rPr lang="en-US" sz="2000" dirty="0"/>
              <a:t>governed by OpenMP Architecture Review Board</a:t>
            </a:r>
          </a:p>
          <a:p>
            <a:r>
              <a:rPr lang="en-US" sz="2000" dirty="0"/>
              <a:t> major HW/SW and compiler vendors (</a:t>
            </a:r>
            <a:r>
              <a:rPr lang="en-US" sz="2000" dirty="0">
                <a:solidFill>
                  <a:srgbClr val="EB811B"/>
                </a:solidFill>
              </a:rPr>
              <a:t>Intel</a:t>
            </a:r>
            <a:r>
              <a:rPr lang="en-US" sz="2000" dirty="0"/>
              <a:t>, </a:t>
            </a:r>
            <a:r>
              <a:rPr lang="en-US" sz="2000" strike="sngStrike" dirty="0"/>
              <a:t>PGI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EB811B"/>
                </a:solidFill>
              </a:rPr>
              <a:t>NVidia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EB811B"/>
                </a:solidFill>
              </a:rPr>
              <a:t>IBM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EB811B"/>
                </a:solidFill>
              </a:rPr>
              <a:t>AMD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EB811B"/>
                </a:solidFill>
              </a:rPr>
              <a:t>Cray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EB811B"/>
                </a:solidFill>
              </a:rPr>
              <a:t>Oracle</a:t>
            </a:r>
            <a:r>
              <a:rPr lang="en-US" sz="2000" dirty="0"/>
              <a:t>, . . . 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Multiple versions</a:t>
            </a:r>
          </a:p>
          <a:p>
            <a:r>
              <a:rPr lang="en-US" sz="2000" dirty="0"/>
              <a:t>1.0 (Fortran ’97, C ’98) - 3.1 (2011) shared memory</a:t>
            </a:r>
          </a:p>
          <a:p>
            <a:r>
              <a:rPr lang="en-US" sz="2000" dirty="0"/>
              <a:t>4.0 (2013) accelerators, NUMA </a:t>
            </a:r>
          </a:p>
          <a:p>
            <a:r>
              <a:rPr lang="en-US" sz="2000" dirty="0"/>
              <a:t>4.5 (2015) improved memory mapping, SIMD </a:t>
            </a:r>
          </a:p>
          <a:p>
            <a:r>
              <a:rPr lang="en-US" sz="2000" dirty="0"/>
              <a:t>5.0 (2018) improved accelerator support 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Issues dealt with</a:t>
            </a:r>
          </a:p>
          <a:p>
            <a:r>
              <a:rPr lang="en-US" sz="2000" dirty="0"/>
              <a:t>Fortran/C++</a:t>
            </a:r>
          </a:p>
          <a:p>
            <a:r>
              <a:rPr lang="en-US" sz="2000" dirty="0"/>
              <a:t>accelerators, offloading to device</a:t>
            </a:r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21DED41-F94D-4E2E-9B71-A9ABB51B63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" t="741" r="937" b="1805"/>
          <a:stretch/>
        </p:blipFill>
        <p:spPr bwMode="auto">
          <a:xfrm>
            <a:off x="6203950" y="0"/>
            <a:ext cx="5988050" cy="668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083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model: fork-join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EB811B"/>
                </a:solidFill>
              </a:rPr>
              <a:t>Fork-join</a:t>
            </a:r>
            <a:r>
              <a:rPr lang="en-US" sz="2400" dirty="0"/>
              <a:t> programming model</a:t>
            </a:r>
          </a:p>
          <a:p>
            <a:r>
              <a:rPr lang="en-US" sz="2400" dirty="0"/>
              <a:t>one </a:t>
            </a:r>
            <a:r>
              <a:rPr lang="en-US" sz="2400" dirty="0">
                <a:solidFill>
                  <a:srgbClr val="EB811B"/>
                </a:solidFill>
              </a:rPr>
              <a:t>master</a:t>
            </a:r>
            <a:r>
              <a:rPr lang="en-US" sz="2400" dirty="0"/>
              <a:t> thread that executes all serial regions</a:t>
            </a:r>
          </a:p>
          <a:p>
            <a:r>
              <a:rPr lang="en-US" sz="2400" dirty="0"/>
              <a:t>master forks new </a:t>
            </a:r>
            <a:r>
              <a:rPr lang="en-US" sz="2400" dirty="0">
                <a:solidFill>
                  <a:srgbClr val="EB811B"/>
                </a:solidFill>
              </a:rPr>
              <a:t>worker</a:t>
            </a:r>
            <a:r>
              <a:rPr lang="en-US" sz="2400" dirty="0"/>
              <a:t> threads at the beginning of </a:t>
            </a:r>
            <a:r>
              <a:rPr lang="en-US" sz="2400" dirty="0">
                <a:solidFill>
                  <a:srgbClr val="EB811B"/>
                </a:solidFill>
              </a:rPr>
              <a:t>parallel regions</a:t>
            </a:r>
          </a:p>
          <a:p>
            <a:r>
              <a:rPr lang="en-US" sz="2400" dirty="0"/>
              <a:t>parallel threads </a:t>
            </a:r>
            <a:r>
              <a:rPr lang="en-US" sz="2400" dirty="0">
                <a:solidFill>
                  <a:srgbClr val="EB811B"/>
                </a:solidFill>
              </a:rPr>
              <a:t>share the work </a:t>
            </a:r>
            <a:r>
              <a:rPr lang="en-US" sz="2400" dirty="0"/>
              <a:t>and </a:t>
            </a:r>
            <a:r>
              <a:rPr lang="en-US" sz="2400" dirty="0">
                <a:solidFill>
                  <a:srgbClr val="EB811B"/>
                </a:solidFill>
              </a:rPr>
              <a:t>sync</a:t>
            </a:r>
            <a:r>
              <a:rPr lang="en-US" sz="2400" dirty="0"/>
              <a:t> at the end parallel regions</a:t>
            </a:r>
          </a:p>
          <a:p>
            <a:r>
              <a:rPr lang="en-US" sz="2400" dirty="0"/>
              <a:t>each thread works with </a:t>
            </a:r>
            <a:r>
              <a:rPr lang="en-US" sz="2400" dirty="0">
                <a:solidFill>
                  <a:srgbClr val="EB811B"/>
                </a:solidFill>
              </a:rPr>
              <a:t>shared and private variables </a:t>
            </a:r>
            <a:r>
              <a:rPr lang="en-US" sz="2400" dirty="0"/>
              <a:t>(for convenience, all in the global shared address space)</a:t>
            </a:r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8B339F4-C581-4C26-B513-15BD5B6F3D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28"/>
          <a:stretch/>
        </p:blipFill>
        <p:spPr bwMode="auto">
          <a:xfrm>
            <a:off x="916572" y="4335517"/>
            <a:ext cx="9605265" cy="239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CF6688BB-ED1C-45C8-A0AC-A83A71D39EDE}"/>
              </a:ext>
            </a:extLst>
          </p:cNvPr>
          <p:cNvSpPr/>
          <p:nvPr/>
        </p:nvSpPr>
        <p:spPr>
          <a:xfrm>
            <a:off x="1225781" y="6203732"/>
            <a:ext cx="788276" cy="388552"/>
          </a:xfrm>
          <a:prstGeom prst="wedgeEllipseCallout">
            <a:avLst>
              <a:gd name="adj1" fmla="val 43167"/>
              <a:gd name="adj2" fmla="val -1363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Fira Sans" panose="020B0503050000020004" pitchFamily="34" charset="0"/>
                <a:ea typeface="Fira Sans" panose="020B0503050000020004" pitchFamily="34" charset="0"/>
              </a:rPr>
              <a:t>Fork</a:t>
            </a:r>
          </a:p>
        </p:txBody>
      </p:sp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E0730DD5-FA5D-454D-8692-7D187FB443BF}"/>
              </a:ext>
            </a:extLst>
          </p:cNvPr>
          <p:cNvSpPr/>
          <p:nvPr/>
        </p:nvSpPr>
        <p:spPr>
          <a:xfrm>
            <a:off x="3964045" y="4869083"/>
            <a:ext cx="788276" cy="388552"/>
          </a:xfrm>
          <a:prstGeom prst="wedgeEllipseCallout">
            <a:avLst>
              <a:gd name="adj1" fmla="val -37833"/>
              <a:gd name="adj2" fmla="val 1578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Fira Sans" panose="020B0503050000020004" pitchFamily="34" charset="0"/>
                <a:ea typeface="Fira Sans" panose="020B0503050000020004" pitchFamily="34" charset="0"/>
              </a:rPr>
              <a:t>Join</a:t>
            </a:r>
          </a:p>
        </p:txBody>
      </p:sp>
      <p:sp>
        <p:nvSpPr>
          <p:cNvPr id="25" name="Speech Bubble: Oval 24">
            <a:extLst>
              <a:ext uri="{FF2B5EF4-FFF2-40B4-BE49-F238E27FC236}">
                <a16:creationId xmlns:a16="http://schemas.microsoft.com/office/drawing/2014/main" id="{FC26D7A7-7BF9-45F6-B983-FB9EB44974FC}"/>
              </a:ext>
            </a:extLst>
          </p:cNvPr>
          <p:cNvSpPr/>
          <p:nvPr/>
        </p:nvSpPr>
        <p:spPr>
          <a:xfrm>
            <a:off x="3970945" y="6203732"/>
            <a:ext cx="788276" cy="388552"/>
          </a:xfrm>
          <a:prstGeom prst="wedgeEllipseCallout">
            <a:avLst>
              <a:gd name="adj1" fmla="val 43167"/>
              <a:gd name="adj2" fmla="val -1363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Fira Sans" panose="020B0503050000020004" pitchFamily="34" charset="0"/>
                <a:ea typeface="Fira Sans" panose="020B0503050000020004" pitchFamily="34" charset="0"/>
              </a:rPr>
              <a:t>Fork</a:t>
            </a:r>
          </a:p>
        </p:txBody>
      </p:sp>
      <p:sp>
        <p:nvSpPr>
          <p:cNvPr id="26" name="Speech Bubble: Oval 25">
            <a:extLst>
              <a:ext uri="{FF2B5EF4-FFF2-40B4-BE49-F238E27FC236}">
                <a16:creationId xmlns:a16="http://schemas.microsoft.com/office/drawing/2014/main" id="{336AF8C1-7A1D-4193-9A9B-2ADD427472F9}"/>
              </a:ext>
            </a:extLst>
          </p:cNvPr>
          <p:cNvSpPr/>
          <p:nvPr/>
        </p:nvSpPr>
        <p:spPr>
          <a:xfrm>
            <a:off x="6709209" y="4869083"/>
            <a:ext cx="788276" cy="388552"/>
          </a:xfrm>
          <a:prstGeom prst="wedgeEllipseCallout">
            <a:avLst>
              <a:gd name="adj1" fmla="val -37833"/>
              <a:gd name="adj2" fmla="val 1578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Fira Sans" panose="020B0503050000020004" pitchFamily="34" charset="0"/>
                <a:ea typeface="Fira Sans" panose="020B0503050000020004" pitchFamily="34" charset="0"/>
              </a:rPr>
              <a:t>Join</a:t>
            </a:r>
          </a:p>
        </p:txBody>
      </p:sp>
      <p:sp>
        <p:nvSpPr>
          <p:cNvPr id="27" name="Speech Bubble: Oval 26">
            <a:extLst>
              <a:ext uri="{FF2B5EF4-FFF2-40B4-BE49-F238E27FC236}">
                <a16:creationId xmlns:a16="http://schemas.microsoft.com/office/drawing/2014/main" id="{DC4BF02E-F607-456F-B6DB-04097763603B}"/>
              </a:ext>
            </a:extLst>
          </p:cNvPr>
          <p:cNvSpPr/>
          <p:nvPr/>
        </p:nvSpPr>
        <p:spPr>
          <a:xfrm>
            <a:off x="6744203" y="6203732"/>
            <a:ext cx="788276" cy="388552"/>
          </a:xfrm>
          <a:prstGeom prst="wedgeEllipseCallout">
            <a:avLst>
              <a:gd name="adj1" fmla="val 43167"/>
              <a:gd name="adj2" fmla="val -1363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Fira Sans" panose="020B0503050000020004" pitchFamily="34" charset="0"/>
                <a:ea typeface="Fira Sans" panose="020B0503050000020004" pitchFamily="34" charset="0"/>
              </a:rPr>
              <a:t>Fork</a:t>
            </a:r>
          </a:p>
        </p:txBody>
      </p:sp>
      <p:sp>
        <p:nvSpPr>
          <p:cNvPr id="28" name="Speech Bubble: Oval 27">
            <a:extLst>
              <a:ext uri="{FF2B5EF4-FFF2-40B4-BE49-F238E27FC236}">
                <a16:creationId xmlns:a16="http://schemas.microsoft.com/office/drawing/2014/main" id="{00D04EE6-0225-48E0-995B-8B319A5609EA}"/>
              </a:ext>
            </a:extLst>
          </p:cNvPr>
          <p:cNvSpPr/>
          <p:nvPr/>
        </p:nvSpPr>
        <p:spPr>
          <a:xfrm>
            <a:off x="9482467" y="4869083"/>
            <a:ext cx="788276" cy="388552"/>
          </a:xfrm>
          <a:prstGeom prst="wedgeEllipseCallout">
            <a:avLst>
              <a:gd name="adj1" fmla="val -37833"/>
              <a:gd name="adj2" fmla="val 1578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Fira Sans" panose="020B0503050000020004" pitchFamily="34" charset="0"/>
                <a:ea typeface="Fira Sans" panose="020B0503050000020004" pitchFamily="34" charset="0"/>
              </a:rPr>
              <a:t>Join</a:t>
            </a:r>
          </a:p>
        </p:txBody>
      </p:sp>
    </p:spTree>
    <p:extLst>
      <p:ext uri="{BB962C8B-B14F-4D97-AF65-F5344CB8AC3E}">
        <p14:creationId xmlns:p14="http://schemas.microsoft.com/office/powerpoint/2010/main" val="14289349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8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3EBBBD4B-AF1F-489A-A0C4-79F53274DB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5"/>
          <a:stretch/>
        </p:blipFill>
        <p:spPr bwMode="auto">
          <a:xfrm>
            <a:off x="5599197" y="2742716"/>
            <a:ext cx="6411499" cy="2588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Implementation: directive-based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00193" cy="490854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The programmer specifies </a:t>
            </a:r>
            <a:r>
              <a:rPr lang="en-US" sz="2400" dirty="0">
                <a:solidFill>
                  <a:srgbClr val="EB811B"/>
                </a:solidFill>
              </a:rPr>
              <a:t>what</a:t>
            </a:r>
            <a:r>
              <a:rPr lang="en-US" sz="2400" dirty="0"/>
              <a:t>, the compiler decides </a:t>
            </a:r>
            <a:r>
              <a:rPr lang="en-US" sz="2400" dirty="0">
                <a:solidFill>
                  <a:srgbClr val="EB811B"/>
                </a:solidFill>
              </a:rPr>
              <a:t>how</a:t>
            </a:r>
          </a:p>
          <a:p>
            <a:r>
              <a:rPr lang="en-US" sz="2400" dirty="0"/>
              <a:t>best practices and patterns</a:t>
            </a:r>
          </a:p>
          <a:p>
            <a:r>
              <a:rPr lang="en-US" sz="2400" dirty="0"/>
              <a:t>automation and optimization</a:t>
            </a:r>
          </a:p>
          <a:p>
            <a:r>
              <a:rPr lang="en-US" sz="2400" dirty="0"/>
              <a:t>portability</a:t>
            </a:r>
          </a:p>
          <a:p>
            <a:r>
              <a:rPr lang="en-US" sz="2400" dirty="0"/>
              <a:t>single source for sequential/parallel</a:t>
            </a:r>
            <a:br>
              <a:rPr lang="en-US" sz="2400" dirty="0"/>
            </a:br>
            <a:r>
              <a:rPr lang="en-US" sz="2400" dirty="0"/>
              <a:t>code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 </a:t>
            </a:r>
            <a:r>
              <a:rPr lang="en-US" sz="2400" dirty="0">
                <a:solidFill>
                  <a:srgbClr val="EB811B"/>
                </a:solidFill>
              </a:rPr>
              <a:t>OpenMP </a:t>
            </a:r>
            <a:r>
              <a:rPr lang="en-US" sz="2400" dirty="0"/>
              <a:t>program consists of</a:t>
            </a:r>
          </a:p>
          <a:p>
            <a:r>
              <a:rPr lang="en-US" sz="2400" dirty="0"/>
              <a:t>compiler directives and clauses </a:t>
            </a:r>
            <a:br>
              <a:rPr lang="en-US" sz="2400" dirty="0"/>
            </a:br>
            <a:r>
              <a:rPr lang="en-US" sz="2400" dirty="0"/>
              <a:t>( </a:t>
            </a:r>
            <a:r>
              <a:rPr lang="en-US" sz="2400" dirty="0">
                <a:solidFill>
                  <a:srgbClr val="EB811B"/>
                </a:solidFill>
              </a:rPr>
              <a:t>#pragma </a:t>
            </a:r>
            <a:r>
              <a:rPr lang="en-US" sz="2400" dirty="0" err="1">
                <a:solidFill>
                  <a:srgbClr val="EB811B"/>
                </a:solidFill>
              </a:rPr>
              <a:t>omp</a:t>
            </a:r>
            <a:r>
              <a:rPr lang="en-US" sz="2400" dirty="0">
                <a:solidFill>
                  <a:srgbClr val="EB811B"/>
                </a:solidFill>
              </a:rPr>
              <a:t> parallel </a:t>
            </a:r>
            <a:r>
              <a:rPr lang="en-US" sz="2400" dirty="0"/>
              <a:t>)</a:t>
            </a:r>
          </a:p>
          <a:p>
            <a:r>
              <a:rPr lang="en-US" sz="2400" dirty="0"/>
              <a:t>library functions ( </a:t>
            </a:r>
            <a:r>
              <a:rPr lang="en-US" sz="2400" dirty="0" err="1">
                <a:solidFill>
                  <a:srgbClr val="EB811B"/>
                </a:solidFill>
              </a:rPr>
              <a:t>omp_get_num_threads</a:t>
            </a:r>
            <a:r>
              <a:rPr lang="en-US" sz="2400" dirty="0">
                <a:solidFill>
                  <a:srgbClr val="EB811B"/>
                </a:solidFill>
              </a:rPr>
              <a:t>()</a:t>
            </a:r>
            <a:r>
              <a:rPr lang="en-US" sz="2400" dirty="0"/>
              <a:t> ) </a:t>
            </a:r>
          </a:p>
          <a:p>
            <a:r>
              <a:rPr lang="en-US" sz="2400" dirty="0"/>
              <a:t>environment variables ( </a:t>
            </a:r>
            <a:r>
              <a:rPr lang="en-US" sz="2400" dirty="0">
                <a:solidFill>
                  <a:srgbClr val="EB811B"/>
                </a:solidFill>
              </a:rPr>
              <a:t>OMP_NUM_THREADS </a:t>
            </a:r>
            <a:r>
              <a:rPr lang="en-US" sz="2400" dirty="0"/>
              <a:t>)</a:t>
            </a:r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061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FEF92051-2424-41DC-AB77-24F48E7721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48"/>
          <a:stretch/>
        </p:blipFill>
        <p:spPr bwMode="auto">
          <a:xfrm>
            <a:off x="5585517" y="3622307"/>
            <a:ext cx="6449305" cy="311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Implementation: directive-based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00193" cy="490854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Clauses of parallel directives specify</a:t>
            </a:r>
          </a:p>
          <a:p>
            <a:r>
              <a:rPr lang="en-US" sz="2400" dirty="0">
                <a:solidFill>
                  <a:srgbClr val="EB811B"/>
                </a:solidFill>
              </a:rPr>
              <a:t>conditional parallelization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to determine if the parallel construct results in creation/use of threads </a:t>
            </a:r>
            <a:r>
              <a:rPr lang="en-US" sz="2000" dirty="0">
                <a:solidFill>
                  <a:srgbClr val="EB811B"/>
                </a:solidFill>
              </a:rPr>
              <a:t>if (scalar-expression) </a:t>
            </a:r>
          </a:p>
          <a:p>
            <a:r>
              <a:rPr lang="en-US" sz="2400" dirty="0">
                <a:solidFill>
                  <a:srgbClr val="EB811B"/>
                </a:solidFill>
              </a:rPr>
              <a:t>degree of concurrency</a:t>
            </a:r>
            <a:endParaRPr lang="en-US" sz="2400" dirty="0"/>
          </a:p>
          <a:p>
            <a:pPr lvl="1"/>
            <a:r>
              <a:rPr lang="en-US" sz="2000" dirty="0"/>
              <a:t>to explicitly specify the number </a:t>
            </a:r>
            <a:br>
              <a:rPr lang="en-US" sz="2000" dirty="0"/>
            </a:br>
            <a:r>
              <a:rPr lang="en-US" sz="2000" dirty="0"/>
              <a:t>of threads created/used </a:t>
            </a:r>
            <a:br>
              <a:rPr lang="en-US" sz="2000" dirty="0"/>
            </a:br>
            <a:r>
              <a:rPr lang="en-US" sz="2000" dirty="0" err="1">
                <a:solidFill>
                  <a:srgbClr val="EB811B"/>
                </a:solidFill>
              </a:rPr>
              <a:t>num_threads</a:t>
            </a:r>
            <a:r>
              <a:rPr lang="en-US" sz="2000" dirty="0">
                <a:solidFill>
                  <a:srgbClr val="EB811B"/>
                </a:solidFill>
              </a:rPr>
              <a:t>(integer-expression)</a:t>
            </a:r>
          </a:p>
          <a:p>
            <a:r>
              <a:rPr lang="en-US" sz="2400" dirty="0">
                <a:solidFill>
                  <a:srgbClr val="EB811B"/>
                </a:solidFill>
              </a:rPr>
              <a:t>data handling</a:t>
            </a:r>
          </a:p>
          <a:p>
            <a:pPr lvl="1"/>
            <a:r>
              <a:rPr lang="en-US" sz="2000" dirty="0"/>
              <a:t>to indicate variable scope </a:t>
            </a:r>
            <a:br>
              <a:rPr lang="en-US" sz="2000" dirty="0"/>
            </a:br>
            <a:r>
              <a:rPr lang="en-US" sz="2000" dirty="0"/>
              <a:t>(local, global, or ‘special’) </a:t>
            </a:r>
            <a:br>
              <a:rPr lang="en-US" sz="2000" dirty="0"/>
            </a:br>
            <a:r>
              <a:rPr lang="en-US" sz="2000" dirty="0"/>
              <a:t>private(variable-list) </a:t>
            </a:r>
            <a:br>
              <a:rPr lang="en-US" sz="2000" dirty="0"/>
            </a:br>
            <a:r>
              <a:rPr lang="en-US" sz="2000" dirty="0"/>
              <a:t>shared(variable-list) </a:t>
            </a:r>
            <a:br>
              <a:rPr lang="en-US" sz="2000" dirty="0"/>
            </a:br>
            <a:r>
              <a:rPr lang="en-US" sz="2000" dirty="0" err="1"/>
              <a:t>firstprivate</a:t>
            </a:r>
            <a:r>
              <a:rPr lang="en-US" sz="2000" dirty="0"/>
              <a:t>(variable-list) </a:t>
            </a:r>
            <a:br>
              <a:rPr lang="en-US" sz="2000" dirty="0"/>
            </a:br>
            <a:r>
              <a:rPr lang="en-US" sz="2000" dirty="0"/>
              <a:t>default(shared j none)</a:t>
            </a:r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8897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tx1"/>
                </a:solidFill>
              </a:rPr>
              <a:t>parallel </a:t>
            </a:r>
            <a:r>
              <a:rPr lang="en-US" dirty="0"/>
              <a:t>directive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2044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Indicates a parallel region</a:t>
            </a:r>
          </a:p>
          <a:p>
            <a:r>
              <a:rPr lang="en-US" sz="2100" dirty="0"/>
              <a:t>creates a group of threads (</a:t>
            </a:r>
            <a:r>
              <a:rPr lang="en-US" sz="2100" dirty="0">
                <a:solidFill>
                  <a:srgbClr val="EB811B"/>
                </a:solidFill>
              </a:rPr>
              <a:t>OMP_NUM_THREADS</a:t>
            </a:r>
            <a:r>
              <a:rPr lang="en-US" sz="2100" dirty="0"/>
              <a:t>, </a:t>
            </a:r>
            <a:r>
              <a:rPr lang="en-US" sz="2100" dirty="0" err="1">
                <a:solidFill>
                  <a:srgbClr val="EB811B"/>
                </a:solidFill>
              </a:rPr>
              <a:t>omp_set_num_threads</a:t>
            </a:r>
            <a:r>
              <a:rPr lang="en-US" sz="2100" dirty="0">
                <a:solidFill>
                  <a:srgbClr val="EB811B"/>
                </a:solidFill>
              </a:rPr>
              <a:t>(</a:t>
            </a:r>
            <a:r>
              <a:rPr lang="en-US" sz="2100" dirty="0" err="1">
                <a:solidFill>
                  <a:srgbClr val="EB811B"/>
                </a:solidFill>
              </a:rPr>
              <a:t>nthreads</a:t>
            </a:r>
            <a:r>
              <a:rPr lang="en-US" sz="2100" dirty="0">
                <a:solidFill>
                  <a:srgbClr val="EB811B"/>
                </a:solidFill>
              </a:rPr>
              <a:t>)</a:t>
            </a:r>
            <a:r>
              <a:rPr lang="en-US" sz="2100" dirty="0"/>
              <a:t>)</a:t>
            </a:r>
          </a:p>
          <a:p>
            <a:r>
              <a:rPr lang="en-US" sz="2100" dirty="0"/>
              <a:t>each thread executes the structured block of code (possibly the same code!)</a:t>
            </a:r>
          </a:p>
          <a:p>
            <a:endParaRPr lang="en-US" sz="2100" dirty="0"/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331A32-453F-4449-BBD9-A623663C54C9}"/>
              </a:ext>
            </a:extLst>
          </p:cNvPr>
          <p:cNvSpPr txBox="1"/>
          <p:nvPr/>
        </p:nvSpPr>
        <p:spPr>
          <a:xfrm>
            <a:off x="694151" y="3656049"/>
            <a:ext cx="10803698" cy="3139321"/>
          </a:xfrm>
          <a:prstGeom prst="rect">
            <a:avLst/>
          </a:prstGeom>
          <a:solidFill>
            <a:srgbClr val="006FBA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Examples</a:t>
            </a:r>
          </a:p>
          <a:p>
            <a:endParaRPr lang="en-US" dirty="0"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US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# pragma </a:t>
            </a:r>
            <a:r>
              <a:rPr lang="en-US" dirty="0" err="1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omp</a:t>
            </a:r>
            <a:r>
              <a:rPr lang="en-US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parallel if (</a:t>
            </a:r>
            <a:r>
              <a:rPr lang="en-US" dirty="0" err="1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is_parallel</a:t>
            </a:r>
            <a:r>
              <a:rPr lang="en-US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== 1) </a:t>
            </a:r>
            <a:r>
              <a:rPr lang="en-US" dirty="0" err="1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num_threads</a:t>
            </a:r>
            <a:r>
              <a:rPr lang="en-US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(8)  private(a) shared(b) </a:t>
            </a:r>
            <a:r>
              <a:rPr lang="en-US" dirty="0" err="1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firstprivate</a:t>
            </a:r>
            <a:r>
              <a:rPr lang="en-US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(c)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if the value of variable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is_parallel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is one, eight threads are used • each thread has private copy of a and c, but all share one copy of 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the value of each private copy of c is initialized to value of c before the parallel region </a:t>
            </a:r>
          </a:p>
          <a:p>
            <a:r>
              <a:rPr lang="en-US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# pragma </a:t>
            </a:r>
            <a:r>
              <a:rPr lang="en-US" dirty="0" err="1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omp</a:t>
            </a:r>
            <a:r>
              <a:rPr lang="en-US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parallel reduction(+ : sum) </a:t>
            </a:r>
            <a:r>
              <a:rPr lang="en-US" dirty="0" err="1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num_threads</a:t>
            </a:r>
            <a:r>
              <a:rPr lang="en-US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(8) default(private)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eight threads get a copy of the variable sum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when threads exit, the values of these local copies are accumulated into the sum variable on the master thread – other reduction operations include *, -, &amp;, |, ^, &amp;&amp;, || • all variables are private unless otherwise specified</a:t>
            </a:r>
          </a:p>
        </p:txBody>
      </p:sp>
    </p:spTree>
    <p:extLst>
      <p:ext uri="{BB962C8B-B14F-4D97-AF65-F5344CB8AC3E}">
        <p14:creationId xmlns:p14="http://schemas.microsoft.com/office/powerpoint/2010/main" val="2494708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tx1"/>
                </a:solidFill>
              </a:rPr>
              <a:t>parallel </a:t>
            </a:r>
            <a:r>
              <a:rPr lang="en-US" dirty="0"/>
              <a:t>directive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204435" cy="4351338"/>
          </a:xfrm>
        </p:spPr>
        <p:txBody>
          <a:bodyPr>
            <a:normAutofit/>
          </a:bodyPr>
          <a:lstStyle/>
          <a:p>
            <a:endParaRPr lang="en-US" sz="2100" dirty="0"/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280269-B699-441F-9EA3-DE5F8FC16177}"/>
              </a:ext>
            </a:extLst>
          </p:cNvPr>
          <p:cNvSpPr txBox="1"/>
          <p:nvPr/>
        </p:nvSpPr>
        <p:spPr>
          <a:xfrm>
            <a:off x="731519" y="1193638"/>
            <a:ext cx="10889673" cy="5632311"/>
          </a:xfrm>
          <a:prstGeom prst="rect">
            <a:avLst/>
          </a:prstGeom>
          <a:solidFill>
            <a:srgbClr val="006FBA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Examples (cont.)</a:t>
            </a:r>
          </a:p>
          <a:p>
            <a:endParaRPr lang="en-US" dirty="0"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#include &lt;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omp.h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&gt;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…</a:t>
            </a:r>
          </a:p>
          <a:p>
            <a:endParaRPr lang="en-US" dirty="0"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int main()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{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      int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tid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,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nthreads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;</a:t>
            </a:r>
          </a:p>
          <a:p>
            <a:pPr lvl="1"/>
            <a:r>
              <a:rPr lang="nb-NO" dirty="0">
                <a:latin typeface="Fira Sans" panose="020B0503050000020004" pitchFamily="34" charset="0"/>
                <a:ea typeface="Fira Sans" panose="020B0503050000020004" pitchFamily="34" charset="0"/>
              </a:rPr>
              <a:t>#pragma omp parallel private(tid)</a:t>
            </a:r>
          </a:p>
          <a:p>
            <a:pPr lvl="1"/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{</a:t>
            </a:r>
          </a:p>
          <a:p>
            <a:pPr lvl="2"/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tid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=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omp_get_thread_num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();</a:t>
            </a:r>
          </a:p>
          <a:p>
            <a:pPr lvl="2"/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printf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(”Hello World from thread %d\n",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tid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);</a:t>
            </a:r>
          </a:p>
          <a:p>
            <a:pPr lvl="2"/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#pragma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omp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barrier</a:t>
            </a:r>
          </a:p>
          <a:p>
            <a:pPr lvl="2"/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if</a:t>
            </a:r>
            <a:r>
              <a:rPr lang="en-US" b="1" dirty="0"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(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tid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== 0 )</a:t>
            </a:r>
          </a:p>
          <a:p>
            <a:pPr lvl="2"/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{</a:t>
            </a:r>
          </a:p>
          <a:p>
            <a:pPr lvl="3"/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nthreads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=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omp_get_num_threads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();</a:t>
            </a:r>
          </a:p>
          <a:p>
            <a:pPr lvl="3"/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printf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(”Total threads= %d\n",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nthreads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);</a:t>
            </a:r>
          </a:p>
          <a:p>
            <a:pPr lvl="2"/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}</a:t>
            </a:r>
          </a:p>
          <a:p>
            <a:pPr lvl="1"/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}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}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423D32B-7FB0-45CD-936A-CB413FE27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088" y="1757363"/>
            <a:ext cx="25908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872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tx1"/>
                </a:solidFill>
              </a:rPr>
              <a:t>for </a:t>
            </a:r>
            <a:r>
              <a:rPr lang="en-US" dirty="0"/>
              <a:t>work-sharing directive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29844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Solves a typical problem – parallelization of a </a:t>
            </a:r>
            <a:r>
              <a:rPr lang="en-US" sz="2400" dirty="0">
                <a:solidFill>
                  <a:srgbClr val="EB811B"/>
                </a:solidFill>
              </a:rPr>
              <a:t>for loop</a:t>
            </a:r>
          </a:p>
          <a:p>
            <a:r>
              <a:rPr lang="en-US" sz="2100" dirty="0"/>
              <a:t>requirement: independent iterations</a:t>
            </a:r>
          </a:p>
          <a:p>
            <a:r>
              <a:rPr lang="en-US" sz="2100" dirty="0"/>
              <a:t>the loop index automatically assumed private</a:t>
            </a:r>
          </a:p>
          <a:p>
            <a:r>
              <a:rPr lang="en-US" sz="2100" dirty="0"/>
              <a:t>extra code reduced to only two directives plus sequential code (code is easy to read/maintain)</a:t>
            </a:r>
          </a:p>
          <a:p>
            <a:r>
              <a:rPr lang="en-US" sz="2100" dirty="0"/>
              <a:t>implicit synchronization at the end of the loop (can be </a:t>
            </a:r>
            <a:r>
              <a:rPr lang="en-US" sz="2100" dirty="0" err="1"/>
              <a:t>overriden</a:t>
            </a:r>
            <a:r>
              <a:rPr lang="en-US" sz="2100" dirty="0"/>
              <a:t> by the </a:t>
            </a:r>
            <a:r>
              <a:rPr lang="en-US" sz="2100" dirty="0" err="1"/>
              <a:t>nowait</a:t>
            </a:r>
            <a:r>
              <a:rPr lang="en-US" sz="2100" dirty="0"/>
              <a:t> clause)</a:t>
            </a:r>
          </a:p>
          <a:p>
            <a:r>
              <a:rPr lang="en-US" sz="2100" dirty="0"/>
              <a:t>Very often merged together with </a:t>
            </a:r>
            <a:r>
              <a:rPr lang="en-US" sz="2100" dirty="0">
                <a:solidFill>
                  <a:srgbClr val="EB811B"/>
                </a:solidFill>
              </a:rPr>
              <a:t>parallel</a:t>
            </a:r>
            <a:endParaRPr lang="en-US" sz="2100" dirty="0"/>
          </a:p>
          <a:p>
            <a:pPr lvl="1"/>
            <a:r>
              <a:rPr lang="en-US" sz="1700" dirty="0"/>
              <a:t>#pragma </a:t>
            </a:r>
            <a:r>
              <a:rPr lang="en-US" sz="1700" dirty="0" err="1"/>
              <a:t>omp</a:t>
            </a:r>
            <a:r>
              <a:rPr lang="en-US" sz="1700" dirty="0"/>
              <a:t> parallel for</a:t>
            </a:r>
          </a:p>
          <a:p>
            <a:endParaRPr lang="en-US" sz="2100" dirty="0"/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2EFD91-2ADD-438E-9335-C89CB53801D4}"/>
              </a:ext>
            </a:extLst>
          </p:cNvPr>
          <p:cNvSpPr txBox="1"/>
          <p:nvPr/>
        </p:nvSpPr>
        <p:spPr>
          <a:xfrm>
            <a:off x="6096000" y="1498893"/>
            <a:ext cx="6007332" cy="5078313"/>
          </a:xfrm>
          <a:prstGeom prst="rect">
            <a:avLst/>
          </a:prstGeom>
          <a:solidFill>
            <a:srgbClr val="006FBA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Example</a:t>
            </a:r>
          </a:p>
          <a:p>
            <a:endParaRPr lang="en-US" dirty="0"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#include &lt;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cmath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&gt;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…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int main()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{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   const int size = 256;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   double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sinTable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[size];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   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   #pragma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omp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parallel 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   {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	…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	#pragma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omp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for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   	for(int n=0; n&lt;size; ++n)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     	    </a:t>
            </a:r>
            <a:r>
              <a:rPr lang="en-US" dirty="0" err="1">
                <a:latin typeface="Fira Sans" panose="020B0503050000020004" pitchFamily="34" charset="0"/>
                <a:ea typeface="Fira Sans" panose="020B0503050000020004" pitchFamily="34" charset="0"/>
              </a:rPr>
              <a:t>sinTable</a:t>
            </a: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[n] = std::sin(2 * M_PI * n / size);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	…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    }</a:t>
            </a:r>
          </a:p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}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9233F1BA-F006-4371-93CD-030014AA94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1260" y="1526604"/>
            <a:ext cx="2497735" cy="3832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572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Major topics</a:t>
            </a:r>
            <a:endParaRPr lang="en-US" dirty="0"/>
          </a:p>
          <a:p>
            <a:pPr lvl="1"/>
            <a:r>
              <a:rPr lang="en-US" dirty="0"/>
              <a:t>Shared memory systems, open multiprocessing, OpenMP</a:t>
            </a:r>
          </a:p>
          <a:p>
            <a:pPr lvl="1"/>
            <a:endParaRPr lang="en-US" dirty="0"/>
          </a:p>
          <a:p>
            <a:r>
              <a:rPr lang="en-US" dirty="0"/>
              <a:t>Literature</a:t>
            </a:r>
          </a:p>
          <a:p>
            <a:pPr lvl="1"/>
            <a:r>
              <a:rPr lang="en-US" dirty="0"/>
              <a:t>Barbara Chapman, Gabriele </a:t>
            </a:r>
            <a:r>
              <a:rPr lang="en-US" dirty="0" err="1"/>
              <a:t>Jost</a:t>
            </a:r>
            <a:r>
              <a:rPr lang="en-US" dirty="0"/>
              <a:t>, Ruud van der Pas, Using OpenMP Portable Shared Memory Parallel Programming, MIT Press, 2008</a:t>
            </a:r>
          </a:p>
          <a:p>
            <a:pPr lvl="1"/>
            <a:r>
              <a:rPr lang="en-US" dirty="0"/>
              <a:t>Peter Pacheco, An Introduction to Parallel Programming, Elsevier, 2011 (Ch. 4, 5)</a:t>
            </a:r>
          </a:p>
        </p:txBody>
      </p:sp>
    </p:spTree>
    <p:extLst>
      <p:ext uri="{BB962C8B-B14F-4D97-AF65-F5344CB8AC3E}">
        <p14:creationId xmlns:p14="http://schemas.microsoft.com/office/powerpoint/2010/main" val="233630404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23F85A-E629-4F5D-8E75-9A6C93663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829" y="2801390"/>
            <a:ext cx="5039943" cy="27153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tx1"/>
                </a:solidFill>
              </a:rPr>
              <a:t>reduce </a:t>
            </a:r>
            <a:r>
              <a:rPr lang="en-US" dirty="0"/>
              <a:t>clause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3345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Solves another typical problem – </a:t>
            </a:r>
            <a:r>
              <a:rPr lang="en-US" dirty="0">
                <a:solidFill>
                  <a:srgbClr val="EB811B"/>
                </a:solidFill>
              </a:rPr>
              <a:t>reduction</a:t>
            </a:r>
          </a:p>
          <a:p>
            <a:r>
              <a:rPr lang="en-US" sz="2400" dirty="0"/>
              <a:t>a well-known parallel pattern in shared memory programming</a:t>
            </a:r>
          </a:p>
          <a:p>
            <a:endParaRPr lang="en-US" sz="2400" dirty="0"/>
          </a:p>
          <a:p>
            <a:r>
              <a:rPr lang="en-US" sz="2400" dirty="0"/>
              <a:t>combines all the elements in a </a:t>
            </a:r>
            <a:br>
              <a:rPr lang="en-US" sz="2400" dirty="0"/>
            </a:br>
            <a:r>
              <a:rPr lang="en-US" sz="2400" dirty="0"/>
              <a:t>collection into one using an </a:t>
            </a:r>
            <a:br>
              <a:rPr lang="en-US" sz="2400" dirty="0"/>
            </a:br>
            <a:r>
              <a:rPr lang="en-US" sz="2400" dirty="0"/>
              <a:t>associative two-input, </a:t>
            </a:r>
            <a:br>
              <a:rPr lang="en-US" sz="2400" dirty="0"/>
            </a:br>
            <a:r>
              <a:rPr lang="en-US" sz="2400" dirty="0"/>
              <a:t>one-output operator</a:t>
            </a:r>
          </a:p>
          <a:p>
            <a:endParaRPr lang="en-US" sz="2400" dirty="0"/>
          </a:p>
          <a:p>
            <a:r>
              <a:rPr lang="en-US" sz="2400" dirty="0"/>
              <a:t>reductions are used in many algorithms to compute error metrics and termination conditions for iterative algorithm</a:t>
            </a:r>
            <a:endParaRPr lang="en-US" sz="2000" dirty="0"/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08223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D2576B1-F9CF-4BC4-8211-558D8B1874FC}"/>
              </a:ext>
            </a:extLst>
          </p:cNvPr>
          <p:cNvSpPr txBox="1"/>
          <p:nvPr/>
        </p:nvSpPr>
        <p:spPr>
          <a:xfrm>
            <a:off x="3832166" y="1193638"/>
            <a:ext cx="7789026" cy="5632311"/>
          </a:xfrm>
          <a:prstGeom prst="rect">
            <a:avLst/>
          </a:prstGeom>
          <a:solidFill>
            <a:srgbClr val="006FBA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EB811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Examples (cont.)</a:t>
            </a:r>
          </a:p>
          <a:p>
            <a:endParaRPr lang="en-US" dirty="0"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US" dirty="0"/>
              <a:t>#include &lt;</a:t>
            </a:r>
            <a:r>
              <a:rPr lang="en-US" dirty="0" err="1"/>
              <a:t>omp.h</a:t>
            </a:r>
            <a:r>
              <a:rPr lang="en-US" dirty="0"/>
              <a:t>&gt;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main ()</a:t>
            </a:r>
          </a:p>
          <a:p>
            <a:r>
              <a:rPr lang="en-US" dirty="0"/>
              <a:t>{</a:t>
            </a:r>
          </a:p>
          <a:p>
            <a:pPr lvl="1"/>
            <a:r>
              <a:rPr lang="en-US" dirty="0"/>
              <a:t>int </a:t>
            </a:r>
            <a:r>
              <a:rPr lang="en-US" dirty="0" err="1"/>
              <a:t>i</a:t>
            </a:r>
            <a:r>
              <a:rPr lang="en-US" dirty="0"/>
              <a:t>, n, chunk;</a:t>
            </a:r>
          </a:p>
          <a:p>
            <a:pPr lvl="1"/>
            <a:r>
              <a:rPr lang="en-US" dirty="0"/>
              <a:t>float a[100], b[100], result;</a:t>
            </a:r>
          </a:p>
          <a:p>
            <a:pPr lvl="1"/>
            <a:r>
              <a:rPr lang="en-US" dirty="0"/>
              <a:t>n = 100; chunk = 10; result = 0.0;</a:t>
            </a:r>
          </a:p>
          <a:p>
            <a:pPr lvl="1"/>
            <a:endParaRPr lang="en-US" dirty="0"/>
          </a:p>
          <a:p>
            <a:pPr lvl="1"/>
            <a:r>
              <a:rPr lang="nn-NO" dirty="0"/>
              <a:t>for</a:t>
            </a:r>
            <a:r>
              <a:rPr lang="nn-NO" b="1" dirty="0"/>
              <a:t> </a:t>
            </a:r>
            <a:r>
              <a:rPr lang="nn-NO" dirty="0"/>
              <a:t>(i=0; i &lt; n; i++)</a:t>
            </a:r>
          </a:p>
          <a:p>
            <a:pPr lvl="1"/>
            <a:r>
              <a:rPr lang="en-US" dirty="0"/>
              <a:t>{</a:t>
            </a:r>
          </a:p>
          <a:p>
            <a:pPr lvl="2"/>
            <a:r>
              <a:rPr lang="en-US" dirty="0"/>
              <a:t>a[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i</a:t>
            </a:r>
            <a:r>
              <a:rPr lang="en-US" dirty="0"/>
              <a:t> * 1.0;</a:t>
            </a:r>
          </a:p>
          <a:p>
            <a:pPr lvl="2"/>
            <a:r>
              <a:rPr lang="en-US" dirty="0"/>
              <a:t>b[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i</a:t>
            </a:r>
            <a:r>
              <a:rPr lang="en-US" dirty="0"/>
              <a:t> * 2.0;</a:t>
            </a:r>
          </a:p>
          <a:p>
            <a:pPr lvl="1"/>
            <a:r>
              <a:rPr lang="en-US" dirty="0"/>
              <a:t>}</a:t>
            </a:r>
          </a:p>
          <a:p>
            <a:pPr lvl="1"/>
            <a:r>
              <a:rPr lang="en-US" dirty="0"/>
              <a:t>#pragma </a:t>
            </a:r>
            <a:r>
              <a:rPr lang="en-US" dirty="0" err="1"/>
              <a:t>omp</a:t>
            </a:r>
            <a:r>
              <a:rPr lang="en-US" dirty="0"/>
              <a:t> parallel for default(shared) private(</a:t>
            </a:r>
            <a:r>
              <a:rPr lang="en-US" dirty="0" err="1"/>
              <a:t>i</a:t>
            </a:r>
            <a:r>
              <a:rPr lang="en-US" dirty="0"/>
              <a:t>) schedule(</a:t>
            </a:r>
            <a:r>
              <a:rPr lang="en-US" dirty="0" err="1"/>
              <a:t>static,chunk</a:t>
            </a:r>
            <a:r>
              <a:rPr lang="en-US" dirty="0"/>
              <a:t>) reduction(+:result)</a:t>
            </a:r>
          </a:p>
          <a:p>
            <a:pPr lvl="1"/>
            <a:r>
              <a:rPr lang="nn-NO" dirty="0"/>
              <a:t>for</a:t>
            </a:r>
            <a:r>
              <a:rPr lang="nn-NO" b="1" dirty="0"/>
              <a:t> </a:t>
            </a:r>
            <a:r>
              <a:rPr lang="nn-NO" dirty="0"/>
              <a:t>(i=0; i &lt; n; i++)</a:t>
            </a:r>
          </a:p>
          <a:p>
            <a:pPr lvl="1"/>
            <a:r>
              <a:rPr lang="en-US" dirty="0"/>
              <a:t>	result = result + (a[</a:t>
            </a:r>
            <a:r>
              <a:rPr lang="en-US" dirty="0" err="1"/>
              <a:t>i</a:t>
            </a:r>
            <a:r>
              <a:rPr lang="en-US" dirty="0"/>
              <a:t>] * b[</a:t>
            </a:r>
            <a:r>
              <a:rPr lang="en-US" dirty="0" err="1"/>
              <a:t>i</a:t>
            </a:r>
            <a:r>
              <a:rPr lang="en-US" dirty="0"/>
              <a:t>]);</a:t>
            </a:r>
          </a:p>
          <a:p>
            <a:r>
              <a:rPr lang="en-US" dirty="0"/>
              <a:t>}</a:t>
            </a:r>
            <a:endParaRPr lang="en-US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complex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633" y="1825625"/>
            <a:ext cx="77890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Parallel, for and </a:t>
            </a:r>
            <a:br>
              <a:rPr lang="en-US" dirty="0"/>
            </a:br>
            <a:r>
              <a:rPr lang="en-US" dirty="0"/>
              <a:t>reduction working </a:t>
            </a:r>
            <a:br>
              <a:rPr lang="en-US" dirty="0"/>
            </a:br>
            <a:r>
              <a:rPr lang="en-US" dirty="0"/>
              <a:t>together</a:t>
            </a:r>
            <a:endParaRPr lang="en-US" dirty="0">
              <a:solidFill>
                <a:srgbClr val="EB811B"/>
              </a:solidFill>
            </a:endParaRPr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40335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OpenMP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204435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EB811B"/>
                </a:solidFill>
              </a:rPr>
              <a:t>Advantages</a:t>
            </a:r>
            <a:endParaRPr lang="en-US" dirty="0"/>
          </a:p>
          <a:p>
            <a:r>
              <a:rPr lang="en-US" sz="2400" dirty="0"/>
              <a:t>simple programming model</a:t>
            </a:r>
          </a:p>
          <a:p>
            <a:r>
              <a:rPr lang="en-US" sz="2400" dirty="0"/>
              <a:t>single source code for serial and parallel version</a:t>
            </a:r>
          </a:p>
          <a:p>
            <a:r>
              <a:rPr lang="en-US" sz="2400" dirty="0"/>
              <a:t>portable and well-supported (</a:t>
            </a:r>
            <a:r>
              <a:rPr lang="en-US" sz="2400" dirty="0" err="1"/>
              <a:t>gcc</a:t>
            </a:r>
            <a:r>
              <a:rPr lang="en-US" sz="2400" dirty="0"/>
              <a:t>)</a:t>
            </a:r>
          </a:p>
          <a:p>
            <a:r>
              <a:rPr lang="en-US" sz="2400" dirty="0"/>
              <a:t>code works in serial without adjustments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EB811B"/>
                </a:solidFill>
              </a:rPr>
              <a:t>Disadvantages</a:t>
            </a:r>
          </a:p>
          <a:p>
            <a:r>
              <a:rPr lang="en-US" sz="2400" dirty="0"/>
              <a:t>can only be run in shared memory computers</a:t>
            </a:r>
          </a:p>
          <a:p>
            <a:r>
              <a:rPr lang="en-US" sz="2400" dirty="0"/>
              <a:t>requires a compiler that supports OpenMP</a:t>
            </a:r>
          </a:p>
          <a:p>
            <a:r>
              <a:rPr lang="en-US" sz="2400" dirty="0"/>
              <a:t>high risk of race conditions</a:t>
            </a:r>
            <a:endParaRPr lang="en-US" sz="2400" dirty="0">
              <a:solidFill>
                <a:srgbClr val="EB811B"/>
              </a:solidFill>
            </a:endParaRPr>
          </a:p>
        </p:txBody>
      </p:sp>
      <p:sp>
        <p:nvSpPr>
          <p:cNvPr id="4" name="AutoShape 12" descr="Numba logo">
            <a:extLst>
              <a:ext uri="{FF2B5EF4-FFF2-40B4-BE49-F238E27FC236}">
                <a16:creationId xmlns:a16="http://schemas.microsoft.com/office/drawing/2014/main" id="{8CE01EAA-0037-4E85-9805-E99F4A8919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2971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1A15CA7-0BD1-447F-8FAD-D31F643154DA}"/>
              </a:ext>
            </a:extLst>
          </p:cNvPr>
          <p:cNvSpPr txBox="1">
            <a:spLocks/>
          </p:cNvSpPr>
          <p:nvPr/>
        </p:nvSpPr>
        <p:spPr>
          <a:xfrm>
            <a:off x="734255" y="3178252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endParaRPr lang="cs-CZ" sz="4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1412D8-23CB-41C6-9B80-D865CDF7FAC3}"/>
              </a:ext>
            </a:extLst>
          </p:cNvPr>
          <p:cNvSpPr txBox="1">
            <a:spLocks/>
          </p:cNvSpPr>
          <p:nvPr/>
        </p:nvSpPr>
        <p:spPr>
          <a:xfrm>
            <a:off x="902206" y="4243873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endParaRPr lang="cs-CZ" sz="4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CA9A4C-B77E-4650-9BF5-91CAF46CE248}"/>
              </a:ext>
            </a:extLst>
          </p:cNvPr>
          <p:cNvSpPr txBox="1">
            <a:spLocks/>
          </p:cNvSpPr>
          <p:nvPr/>
        </p:nvSpPr>
        <p:spPr>
          <a:xfrm>
            <a:off x="808900" y="2112631"/>
            <a:ext cx="10265663" cy="120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EB811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Book" panose="020B0503050000020004" pitchFamily="34" charset="0"/>
                <a:ea typeface="Fira Sans Book" panose="020B0503050000020004" pitchFamily="34" charset="0"/>
                <a:cs typeface="+mj-cs"/>
              </a:defRPr>
            </a:lvl1pPr>
          </a:lstStyle>
          <a:p>
            <a:pPr algn="ctr"/>
            <a:r>
              <a:rPr lang="en-US" sz="4400" dirty="0"/>
              <a:t>Shared memory systems</a:t>
            </a:r>
            <a:endParaRPr lang="cs-CZ" sz="4400" dirty="0"/>
          </a:p>
        </p:txBody>
      </p:sp>
    </p:spTree>
    <p:extLst>
      <p:ext uri="{BB962C8B-B14F-4D97-AF65-F5344CB8AC3E}">
        <p14:creationId xmlns:p14="http://schemas.microsoft.com/office/powerpoint/2010/main" val="558023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19EE4-26CD-4E9A-AA4E-CF069FC21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86F189DB-CC44-40DA-8432-784E9CF97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65660" y="0"/>
            <a:ext cx="9844080" cy="6866884"/>
          </a:xfrm>
          <a:prstGeom prst="rect">
            <a:avLst/>
          </a:prstGeom>
          <a:noFill/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74E91D1-0D51-4621-97B9-7F08DC486683}"/>
              </a:ext>
            </a:extLst>
          </p:cNvPr>
          <p:cNvSpPr/>
          <p:nvPr/>
        </p:nvSpPr>
        <p:spPr>
          <a:xfrm>
            <a:off x="1065660" y="2928135"/>
            <a:ext cx="6937909" cy="1109609"/>
          </a:xfrm>
          <a:prstGeom prst="roundRect">
            <a:avLst/>
          </a:prstGeom>
          <a:noFill/>
          <a:ln w="57150">
            <a:solidFill>
              <a:srgbClr val="EB81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EB4A1B9-4316-4012-A628-2C55262A6F9E}"/>
              </a:ext>
            </a:extLst>
          </p:cNvPr>
          <p:cNvSpPr/>
          <p:nvPr/>
        </p:nvSpPr>
        <p:spPr>
          <a:xfrm>
            <a:off x="3240911" y="4413979"/>
            <a:ext cx="5069712" cy="1109609"/>
          </a:xfrm>
          <a:prstGeom prst="roundRect">
            <a:avLst/>
          </a:prstGeom>
          <a:noFill/>
          <a:ln w="57150">
            <a:solidFill>
              <a:srgbClr val="EB81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35A8F32-5C0D-46B6-91CF-E127161C41AF}"/>
              </a:ext>
            </a:extLst>
          </p:cNvPr>
          <p:cNvSpPr/>
          <p:nvPr/>
        </p:nvSpPr>
        <p:spPr>
          <a:xfrm>
            <a:off x="3338111" y="4566380"/>
            <a:ext cx="2357609" cy="853920"/>
          </a:xfrm>
          <a:prstGeom prst="roundRect">
            <a:avLst/>
          </a:prstGeom>
          <a:solidFill>
            <a:srgbClr val="EB811B">
              <a:alpha val="50196"/>
            </a:srgbClr>
          </a:solidFill>
          <a:ln w="57150">
            <a:solidFill>
              <a:srgbClr val="EB81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29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98D9C0D4-8810-4C88-A603-BB5FD02C3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2315" y="92077"/>
            <a:ext cx="3943350" cy="271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 systems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56260-FAA1-4590-932F-ED58BC3F2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EB811B"/>
                </a:solidFill>
              </a:rPr>
              <a:t>Tightly </a:t>
            </a:r>
            <a:r>
              <a:rPr lang="en-US" dirty="0"/>
              <a:t>coupled systems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All processors have access to the complete memory </a:t>
            </a:r>
            <a:br>
              <a:rPr lang="en-US" dirty="0"/>
            </a:br>
            <a:r>
              <a:rPr lang="en-US" dirty="0"/>
              <a:t>(as a global [shared] address space)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Processors can operate independently but share memory resources and I/O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Changes in memory caused by one processor are visible to all other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67809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98D9C0D4-8810-4C88-A603-BB5FD02C3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2315" y="92077"/>
            <a:ext cx="3943350" cy="271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 systems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56260-FAA1-4590-932F-ED58BC3F2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Uniform memory access (UMA)</a:t>
            </a:r>
          </a:p>
          <a:p>
            <a:r>
              <a:rPr lang="en-US" dirty="0"/>
              <a:t>AKA </a:t>
            </a:r>
            <a:r>
              <a:rPr lang="en-US" dirty="0">
                <a:solidFill>
                  <a:srgbClr val="EB811B"/>
                </a:solidFill>
              </a:rPr>
              <a:t>Symmetric Multiprocessors (SMPs)</a:t>
            </a:r>
            <a:r>
              <a:rPr lang="en-US" dirty="0"/>
              <a:t> </a:t>
            </a:r>
          </a:p>
          <a:p>
            <a:r>
              <a:rPr lang="en-US" dirty="0"/>
              <a:t>Systems of identical processors with equal access </a:t>
            </a:r>
            <a:br>
              <a:rPr lang="en-US" dirty="0"/>
            </a:br>
            <a:r>
              <a:rPr lang="en-US" dirty="0"/>
              <a:t>and access times to memory</a:t>
            </a:r>
          </a:p>
          <a:p>
            <a:r>
              <a:rPr lang="en-US" dirty="0"/>
              <a:t>Sometimes called </a:t>
            </a:r>
            <a:r>
              <a:rPr lang="en-US" dirty="0">
                <a:solidFill>
                  <a:srgbClr val="EB811B"/>
                </a:solidFill>
              </a:rPr>
              <a:t>Cache Coherent UMA (CC-UMA)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if one processor updates a location in shared memory, all the other processors know about the update</a:t>
            </a:r>
          </a:p>
          <a:p>
            <a:pPr lvl="1"/>
            <a:r>
              <a:rPr lang="en-US" dirty="0"/>
              <a:t>cache memories that provide access to these variables are kept consistent </a:t>
            </a:r>
          </a:p>
          <a:p>
            <a:pPr lvl="1"/>
            <a:r>
              <a:rPr lang="en-US" dirty="0"/>
              <a:t>accomplished at the hardware level (snoopy/sniffy bus protocol)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17604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 systems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56260-FAA1-4590-932F-ED58BC3F2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Non-uniform memory access (NUMA)</a:t>
            </a:r>
          </a:p>
          <a:p>
            <a:r>
              <a:rPr lang="en-US" dirty="0"/>
              <a:t>One </a:t>
            </a:r>
            <a:r>
              <a:rPr lang="en-US" dirty="0">
                <a:solidFill>
                  <a:srgbClr val="EB811B"/>
                </a:solidFill>
              </a:rPr>
              <a:t>SMP</a:t>
            </a:r>
            <a:r>
              <a:rPr lang="en-US" dirty="0"/>
              <a:t> can directly access memory of another SMP</a:t>
            </a:r>
          </a:p>
          <a:p>
            <a:r>
              <a:rPr lang="en-US" dirty="0"/>
              <a:t>Not all processors have equal access time to all memories</a:t>
            </a:r>
          </a:p>
          <a:p>
            <a:r>
              <a:rPr lang="en-US" dirty="0"/>
              <a:t>Memory access across link is slower</a:t>
            </a:r>
          </a:p>
          <a:p>
            <a:r>
              <a:rPr lang="en-US" dirty="0">
                <a:solidFill>
                  <a:srgbClr val="EB811B"/>
                </a:solidFill>
              </a:rPr>
              <a:t>Cache Coherent NUMA </a:t>
            </a:r>
            <a:r>
              <a:rPr lang="en-US" dirty="0"/>
              <a:t>(CC-NUMA) if cache coherency is achieved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4F092BD5-EA3B-4028-80F3-63F410188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550" y="250061"/>
            <a:ext cx="4610100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284338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 systems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56260-FAA1-4590-932F-ED58BC3F2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08C62F2-F541-4BBF-8D3F-6397A5A2EE86}"/>
              </a:ext>
            </a:extLst>
          </p:cNvPr>
          <p:cNvGrpSpPr/>
          <p:nvPr/>
        </p:nvGrpSpPr>
        <p:grpSpPr>
          <a:xfrm>
            <a:off x="7720582" y="878491"/>
            <a:ext cx="3633217" cy="6062879"/>
            <a:chOff x="8814744" y="795121"/>
            <a:chExt cx="3633217" cy="606287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9B45278-7FC1-4C9D-B781-7BBB82BA92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74507" y="2381353"/>
              <a:ext cx="2892039" cy="4476647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746F315-BCA2-496A-B5F3-C8075C23CEA7}"/>
                </a:ext>
              </a:extLst>
            </p:cNvPr>
            <p:cNvSpPr/>
            <p:nvPr/>
          </p:nvSpPr>
          <p:spPr>
            <a:xfrm>
              <a:off x="8814744" y="795121"/>
              <a:ext cx="3633217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SGI UV 3000 SMP system scales</a:t>
              </a:r>
            </a:p>
            <a:p>
              <a:r>
                <a:rPr lang="en-US" dirty="0"/>
                <a:t>up to 256 sockets /x16 cores/ and 64TB of coherent shared memory with industry-standard Intel® Xeon® v3 processors and Linux® O/S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D09DE59-8FA9-48B3-A69E-2FD735E2EEF9}"/>
              </a:ext>
            </a:extLst>
          </p:cNvPr>
          <p:cNvGrpSpPr/>
          <p:nvPr/>
        </p:nvGrpSpPr>
        <p:grpSpPr>
          <a:xfrm>
            <a:off x="929292" y="1232758"/>
            <a:ext cx="5622763" cy="5708612"/>
            <a:chOff x="929292" y="1232758"/>
            <a:chExt cx="5622763" cy="5708612"/>
          </a:xfrm>
        </p:grpSpPr>
        <p:pic>
          <p:nvPicPr>
            <p:cNvPr id="5" name="Picture 2" descr="Oracle SPARC M8 Processor">
              <a:extLst>
                <a:ext uri="{FF2B5EF4-FFF2-40B4-BE49-F238E27FC236}">
                  <a16:creationId xmlns:a16="http://schemas.microsoft.com/office/drawing/2014/main" id="{5FFEC7A0-0ECC-4B10-ABFA-DD26330A9F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2" t="8213" r="18808" b="6001"/>
            <a:stretch/>
          </p:blipFill>
          <p:spPr bwMode="auto">
            <a:xfrm>
              <a:off x="929292" y="1805273"/>
              <a:ext cx="2777924" cy="22686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E71BE26-AAB3-4891-B859-3C97AE596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98307" y="1232758"/>
              <a:ext cx="2753748" cy="5708612"/>
            </a:xfrm>
            <a:prstGeom prst="rect">
              <a:avLst/>
            </a:prstGeom>
          </p:spPr>
        </p:pic>
        <p:pic>
          <p:nvPicPr>
            <p:cNvPr id="10" name="Picture 9" descr="SPARC M8-8&#10;Scales from 32 to 256 cores">
              <a:extLst>
                <a:ext uri="{FF2B5EF4-FFF2-40B4-BE49-F238E27FC236}">
                  <a16:creationId xmlns:a16="http://schemas.microsoft.com/office/drawing/2014/main" id="{BACE63EA-5233-4C5F-B109-8871BC994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0380" y="4253715"/>
              <a:ext cx="2575747" cy="213062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70D079B-AD69-4CF1-A70B-4BAABDC43458}"/>
                </a:ext>
              </a:extLst>
            </p:cNvPr>
            <p:cNvSpPr txBox="1"/>
            <p:nvPr/>
          </p:nvSpPr>
          <p:spPr>
            <a:xfrm>
              <a:off x="1006826" y="6384344"/>
              <a:ext cx="2892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SPARC M8-8 / 2048/ 8TB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1699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CC5-2D66-4933-89DD-C85BC1DA0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 systems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56260-FAA1-4590-932F-ED58BC3F2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New architectures in town</a:t>
            </a:r>
          </a:p>
          <a:p>
            <a:r>
              <a:rPr lang="en-US" dirty="0"/>
              <a:t>Nvidia DGX-2(H)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252144-1839-4299-B030-6015C9467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32" y="2941313"/>
            <a:ext cx="7038109" cy="35722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6B4516-2C79-47F2-AC80-665C0CA019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7082" y="0"/>
            <a:ext cx="39149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8124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2271</TotalTime>
  <Words>1557</Words>
  <Application>Microsoft Office PowerPoint</Application>
  <PresentationFormat>Widescreen</PresentationFormat>
  <Paragraphs>224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Fira Sans Book</vt:lpstr>
      <vt:lpstr>Arial</vt:lpstr>
      <vt:lpstr>Calibri</vt:lpstr>
      <vt:lpstr>Fira Sans</vt:lpstr>
      <vt:lpstr>Custom Design</vt:lpstr>
      <vt:lpstr>Parallel and Distributed Systems / 3</vt:lpstr>
      <vt:lpstr>Agenda</vt:lpstr>
      <vt:lpstr>PowerPoint Presentation</vt:lpstr>
      <vt:lpstr>PowerPoint Presentation</vt:lpstr>
      <vt:lpstr>Shared memory systems</vt:lpstr>
      <vt:lpstr>Shared memory systems</vt:lpstr>
      <vt:lpstr>Shared memory systems</vt:lpstr>
      <vt:lpstr>Shared memory systems</vt:lpstr>
      <vt:lpstr>Shared memory systems</vt:lpstr>
      <vt:lpstr>Shared memory systems</vt:lpstr>
      <vt:lpstr>PowerPoint Presentation</vt:lpstr>
      <vt:lpstr>Shared memory systems</vt:lpstr>
      <vt:lpstr>Open Multiprocessing</vt:lpstr>
      <vt:lpstr>Execution model: fork-join</vt:lpstr>
      <vt:lpstr>Implementation: directive-based</vt:lpstr>
      <vt:lpstr>Implementation: directive-based</vt:lpstr>
      <vt:lpstr>The parallel directive</vt:lpstr>
      <vt:lpstr>The parallel directive</vt:lpstr>
      <vt:lpstr>The for work-sharing directive</vt:lpstr>
      <vt:lpstr>The reduce clause</vt:lpstr>
      <vt:lpstr>A more complex example</vt:lpstr>
      <vt:lpstr>Pros and cons of OpenMP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Algorithms I / 1</dc:title>
  <dc:creator>kro080@vsb.cz</dc:creator>
  <cp:lastModifiedBy>kro080@vsb.cz</cp:lastModifiedBy>
  <cp:revision>586</cp:revision>
  <dcterms:created xsi:type="dcterms:W3CDTF">2019-09-25T16:59:14Z</dcterms:created>
  <dcterms:modified xsi:type="dcterms:W3CDTF">2021-02-23T13:07:03Z</dcterms:modified>
</cp:coreProperties>
</file>